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3" r:id="rId18"/>
    <p:sldId id="271" r:id="rId19"/>
    <p:sldId id="272" r:id="rId20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25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61EC-23F3-41FC-973C-1655B7F53CEC}" type="datetimeFigureOut">
              <a:rPr lang="es-CO" smtClean="0"/>
              <a:t>03/09/2014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E616F-16A2-4998-A177-A31D1DF760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8147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61EC-23F3-41FC-973C-1655B7F53CEC}" type="datetimeFigureOut">
              <a:rPr lang="es-CO" smtClean="0"/>
              <a:t>03/09/2014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E616F-16A2-4998-A177-A31D1DF760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8518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61EC-23F3-41FC-973C-1655B7F53CEC}" type="datetimeFigureOut">
              <a:rPr lang="es-CO" smtClean="0"/>
              <a:t>03/09/2014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E616F-16A2-4998-A177-A31D1DF760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6636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61EC-23F3-41FC-973C-1655B7F53CEC}" type="datetimeFigureOut">
              <a:rPr lang="es-CO" smtClean="0"/>
              <a:t>03/09/2014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E616F-16A2-4998-A177-A31D1DF760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68798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61EC-23F3-41FC-973C-1655B7F53CEC}" type="datetimeFigureOut">
              <a:rPr lang="es-CO" smtClean="0"/>
              <a:t>03/09/2014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E616F-16A2-4998-A177-A31D1DF760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75062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61EC-23F3-41FC-973C-1655B7F53CEC}" type="datetimeFigureOut">
              <a:rPr lang="es-CO" smtClean="0"/>
              <a:t>03/09/2014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E616F-16A2-4998-A177-A31D1DF760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3118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61EC-23F3-41FC-973C-1655B7F53CEC}" type="datetimeFigureOut">
              <a:rPr lang="es-CO" smtClean="0"/>
              <a:t>03/09/2014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E616F-16A2-4998-A177-A31D1DF760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0273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61EC-23F3-41FC-973C-1655B7F53CEC}" type="datetimeFigureOut">
              <a:rPr lang="es-CO" smtClean="0"/>
              <a:t>03/09/2014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E616F-16A2-4998-A177-A31D1DF760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89268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61EC-23F3-41FC-973C-1655B7F53CEC}" type="datetimeFigureOut">
              <a:rPr lang="es-CO" smtClean="0"/>
              <a:t>03/09/2014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E616F-16A2-4998-A177-A31D1DF760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55177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61EC-23F3-41FC-973C-1655B7F53CEC}" type="datetimeFigureOut">
              <a:rPr lang="es-CO" smtClean="0"/>
              <a:t>03/09/2014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E616F-16A2-4998-A177-A31D1DF760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6092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61EC-23F3-41FC-973C-1655B7F53CEC}" type="datetimeFigureOut">
              <a:rPr lang="es-CO" smtClean="0"/>
              <a:t>03/09/2014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E616F-16A2-4998-A177-A31D1DF760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962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D61EC-23F3-41FC-973C-1655B7F53CEC}" type="datetimeFigureOut">
              <a:rPr lang="es-CO" smtClean="0"/>
              <a:t>03/09/2014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E616F-16A2-4998-A177-A31D1DF760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814270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467544" y="1916832"/>
            <a:ext cx="33123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Eras Light ITC" pitchFamily="34" charset="0"/>
              </a:rPr>
              <a:t>Still life </a:t>
            </a:r>
            <a:r>
              <a:rPr lang="en-US" sz="2400" dirty="0" smtClean="0">
                <a:latin typeface="Eras Light ITC" pitchFamily="34" charset="0"/>
              </a:rPr>
              <a:t> is a work of art  depicting mostly inanimate subject matter, typically commonplace objects which may be either natural (food, flowers, plants, rocks, or shells) or man-made (drinking glasses, books, vases, jewelry, coins, pipes, and so on). </a:t>
            </a:r>
            <a:endParaRPr lang="es-CO" sz="2400" dirty="0">
              <a:latin typeface="Eras Light ITC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293" y="1988840"/>
            <a:ext cx="5190715" cy="3515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 flipH="1">
            <a:off x="1619672" y="406405"/>
            <a:ext cx="748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000" dirty="0" smtClean="0">
                <a:solidFill>
                  <a:srgbClr val="00B0F0"/>
                </a:solidFill>
                <a:latin typeface="Eras Demi ITC" pitchFamily="34" charset="0"/>
              </a:rPr>
              <a:t>STILL LIFE AND ITS TIME LINE</a:t>
            </a:r>
            <a:endParaRPr lang="es-CO" sz="4000" dirty="0">
              <a:solidFill>
                <a:srgbClr val="00B0F0"/>
              </a:solidFill>
              <a:latin typeface="Eras Demi ITC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 flipV="1">
            <a:off x="1331641" y="1124744"/>
            <a:ext cx="7823598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2566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10177"/>
            <a:ext cx="6479631" cy="529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4175375" y="6001543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>
                <a:latin typeface="Eras Light ITC" pitchFamily="34" charset="0"/>
              </a:rPr>
              <a:t>Willem </a:t>
            </a:r>
            <a:r>
              <a:rPr lang="en-US" sz="1400" dirty="0" err="1">
                <a:latin typeface="Eras Light ITC" pitchFamily="34" charset="0"/>
              </a:rPr>
              <a:t>Claesz</a:t>
            </a:r>
            <a:r>
              <a:rPr lang="en-US" sz="1400" dirty="0">
                <a:latin typeface="Eras Light ITC" pitchFamily="34" charset="0"/>
              </a:rPr>
              <a:t>. </a:t>
            </a:r>
            <a:r>
              <a:rPr lang="en-US" sz="1400" dirty="0" err="1">
                <a:latin typeface="Eras Light ITC" pitchFamily="34" charset="0"/>
              </a:rPr>
              <a:t>Heda</a:t>
            </a:r>
            <a:r>
              <a:rPr lang="en-US" sz="1400" dirty="0">
                <a:latin typeface="Eras Light ITC" pitchFamily="34" charset="0"/>
              </a:rPr>
              <a:t> - Still-Life with Pie, Silver Ewer and Crab </a:t>
            </a:r>
            <a:endParaRPr lang="es-CO" sz="1400" dirty="0">
              <a:latin typeface="Eras Light ITC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 flipV="1">
            <a:off x="0" y="6191593"/>
            <a:ext cx="4000267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714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5651198" y="6016723"/>
            <a:ext cx="16785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400" dirty="0" err="1">
                <a:latin typeface="Eras Light ITC" pitchFamily="34" charset="0"/>
              </a:rPr>
              <a:t>MariaVanOosterwijk</a:t>
            </a:r>
            <a:endParaRPr lang="es-CO" sz="1400" dirty="0">
              <a:latin typeface="Eras Light ITC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0688"/>
            <a:ext cx="4562475" cy="570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5796136" y="5805264"/>
            <a:ext cx="3369690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5047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323528" y="4869160"/>
            <a:ext cx="23936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400" dirty="0">
                <a:latin typeface="Eras Light ITC" pitchFamily="34" charset="0"/>
              </a:rPr>
              <a:t>Jean-</a:t>
            </a:r>
            <a:r>
              <a:rPr lang="es-CO" sz="1400" dirty="0" err="1">
                <a:latin typeface="Eras Light ITC" pitchFamily="34" charset="0"/>
              </a:rPr>
              <a:t>Baptiste</a:t>
            </a:r>
            <a:r>
              <a:rPr lang="es-CO" sz="1400" dirty="0">
                <a:latin typeface="Eras Light ITC" pitchFamily="34" charset="0"/>
              </a:rPr>
              <a:t> </a:t>
            </a:r>
            <a:r>
              <a:rPr lang="es-CO" sz="1400" dirty="0" err="1">
                <a:latin typeface="Eras Light ITC" pitchFamily="34" charset="0"/>
              </a:rPr>
              <a:t>Siméon</a:t>
            </a:r>
            <a:r>
              <a:rPr lang="es-CO" sz="1400" dirty="0">
                <a:latin typeface="Eras Light ITC" pitchFamily="34" charset="0"/>
              </a:rPr>
              <a:t> </a:t>
            </a:r>
            <a:r>
              <a:rPr lang="es-CO" sz="1400" dirty="0" err="1">
                <a:latin typeface="Eras Light ITC" pitchFamily="34" charset="0"/>
              </a:rPr>
              <a:t>Chardin</a:t>
            </a:r>
            <a:endParaRPr lang="es-CO" sz="1400" dirty="0">
              <a:latin typeface="Eras Light ITC" pitchFamily="34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4320480" cy="3409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1" y="3204473"/>
            <a:ext cx="4191619" cy="3347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5147305" y="2465809"/>
            <a:ext cx="38519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 smtClean="0">
                <a:latin typeface="Eras Light ITC" pitchFamily="34" charset="0"/>
              </a:rPr>
              <a:t>Anne </a:t>
            </a:r>
            <a:r>
              <a:rPr lang="en-US" sz="1400" dirty="0" err="1">
                <a:latin typeface="Eras Light ITC" pitchFamily="34" charset="0"/>
              </a:rPr>
              <a:t>Vallayer-Coster</a:t>
            </a:r>
            <a:r>
              <a:rPr lang="en-US" sz="1400" dirty="0">
                <a:latin typeface="Eras Light ITC" pitchFamily="34" charset="0"/>
              </a:rPr>
              <a:t> (1744–1818) 	</a:t>
            </a:r>
          </a:p>
          <a:p>
            <a:pPr algn="r"/>
            <a:r>
              <a:rPr lang="en-US" sz="1400" dirty="0">
                <a:latin typeface="Eras Light ITC" pitchFamily="34" charset="0"/>
              </a:rPr>
              <a:t>Attributes of Painting, Sculpture, and Architecture</a:t>
            </a:r>
          </a:p>
          <a:p>
            <a:pPr algn="r"/>
            <a:r>
              <a:rPr lang="en-US" sz="1400" dirty="0" smtClean="0">
                <a:latin typeface="Eras Light ITC" pitchFamily="34" charset="0"/>
              </a:rPr>
              <a:t>1769</a:t>
            </a:r>
            <a:endParaRPr lang="es-CO" sz="1400" dirty="0">
              <a:latin typeface="Eras Light ITC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 flipV="1">
            <a:off x="3923928" y="790993"/>
            <a:ext cx="5235731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6 CuadroTexto"/>
          <p:cNvSpPr txBox="1"/>
          <p:nvPr/>
        </p:nvSpPr>
        <p:spPr>
          <a:xfrm>
            <a:off x="443876" y="476672"/>
            <a:ext cx="3595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err="1" smtClean="0">
                <a:latin typeface="Eras Light ITC" pitchFamily="34" charset="0"/>
              </a:rPr>
              <a:t>During</a:t>
            </a:r>
            <a:r>
              <a:rPr lang="es-CO" sz="2400" dirty="0" smtClean="0">
                <a:latin typeface="Eras Light ITC" pitchFamily="34" charset="0"/>
              </a:rPr>
              <a:t> </a:t>
            </a:r>
            <a:r>
              <a:rPr lang="es-CO" sz="2400" dirty="0" err="1" smtClean="0">
                <a:latin typeface="Eras Light ITC" pitchFamily="34" charset="0"/>
              </a:rPr>
              <a:t>the</a:t>
            </a:r>
            <a:r>
              <a:rPr lang="es-CO" sz="2400" dirty="0" smtClean="0">
                <a:latin typeface="Eras Light ITC" pitchFamily="34" charset="0"/>
              </a:rPr>
              <a:t> 18 </a:t>
            </a:r>
            <a:r>
              <a:rPr lang="es-CO" sz="2400" dirty="0" err="1" smtClean="0">
                <a:latin typeface="Eras Light ITC" pitchFamily="34" charset="0"/>
              </a:rPr>
              <a:t>century</a:t>
            </a:r>
            <a:r>
              <a:rPr lang="es-CO" sz="2400" dirty="0" smtClean="0">
                <a:latin typeface="Eras Light ITC" pitchFamily="34" charset="0"/>
              </a:rPr>
              <a:t> . . .  </a:t>
            </a:r>
            <a:endParaRPr lang="es-CO" sz="2400" dirty="0">
              <a:latin typeface="Eras Light IT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17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19635"/>
            <a:ext cx="3312368" cy="4185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467544" y="5858688"/>
            <a:ext cx="33123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Eras Light ITC" pitchFamily="34" charset="0"/>
              </a:rPr>
              <a:t>Vincent </a:t>
            </a:r>
            <a:r>
              <a:rPr lang="en-US" sz="1400" dirty="0">
                <a:latin typeface="Eras Light ITC" pitchFamily="34" charset="0"/>
              </a:rPr>
              <a:t>van Gogh (1853-1890), Sunflowers or Vase with Fifteen Sunflowers (1888</a:t>
            </a:r>
            <a:endParaRPr lang="es-CO" sz="1400" dirty="0">
              <a:latin typeface="Eras Light ITC" pitchFamily="34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900810"/>
            <a:ext cx="3233971" cy="5097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5220071" y="6021288"/>
            <a:ext cx="32339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>
                <a:latin typeface="Eras Light ITC" pitchFamily="34" charset="0"/>
              </a:rPr>
              <a:t>Édouard</a:t>
            </a:r>
            <a:r>
              <a:rPr lang="en-US" sz="1400" dirty="0">
                <a:latin typeface="Eras Light ITC" pitchFamily="34" charset="0"/>
              </a:rPr>
              <a:t> </a:t>
            </a:r>
            <a:r>
              <a:rPr lang="en-US" sz="1400" dirty="0" err="1">
                <a:latin typeface="Eras Light ITC" pitchFamily="34" charset="0"/>
              </a:rPr>
              <a:t>Manet</a:t>
            </a:r>
            <a:r>
              <a:rPr lang="en-US" sz="1400" dirty="0">
                <a:latin typeface="Eras Light ITC" pitchFamily="34" charset="0"/>
              </a:rPr>
              <a:t> (1832-1883), Carnations and Clematis in a Crystal </a:t>
            </a:r>
            <a:r>
              <a:rPr lang="en-US" sz="1400" dirty="0" smtClean="0">
                <a:latin typeface="Eras Light ITC" pitchFamily="34" charset="0"/>
              </a:rPr>
              <a:t>Vase 1883</a:t>
            </a:r>
            <a:endParaRPr lang="es-CO" sz="1400" dirty="0">
              <a:latin typeface="Eras Light ITC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443876" y="476672"/>
            <a:ext cx="3595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err="1" smtClean="0">
                <a:latin typeface="Eras Light ITC" pitchFamily="34" charset="0"/>
              </a:rPr>
              <a:t>During</a:t>
            </a:r>
            <a:r>
              <a:rPr lang="es-CO" sz="2400" dirty="0" smtClean="0">
                <a:latin typeface="Eras Light ITC" pitchFamily="34" charset="0"/>
              </a:rPr>
              <a:t> </a:t>
            </a:r>
            <a:r>
              <a:rPr lang="es-CO" sz="2400" dirty="0" err="1" smtClean="0">
                <a:latin typeface="Eras Light ITC" pitchFamily="34" charset="0"/>
              </a:rPr>
              <a:t>the</a:t>
            </a:r>
            <a:r>
              <a:rPr lang="es-CO" sz="2400" dirty="0" smtClean="0">
                <a:latin typeface="Eras Light ITC" pitchFamily="34" charset="0"/>
              </a:rPr>
              <a:t> 18 </a:t>
            </a:r>
            <a:r>
              <a:rPr lang="es-CO" sz="2400" dirty="0" err="1" smtClean="0">
                <a:latin typeface="Eras Light ITC" pitchFamily="34" charset="0"/>
              </a:rPr>
              <a:t>century</a:t>
            </a:r>
            <a:r>
              <a:rPr lang="es-CO" sz="2400" dirty="0" smtClean="0">
                <a:latin typeface="Eras Light ITC" pitchFamily="34" charset="0"/>
              </a:rPr>
              <a:t> . . .  </a:t>
            </a:r>
            <a:endParaRPr lang="es-CO" sz="2400" dirty="0">
              <a:latin typeface="Eras Light ITC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 flipV="1">
            <a:off x="3923928" y="790993"/>
            <a:ext cx="5235731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4585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31555"/>
            <a:ext cx="3635896" cy="2750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4077781" y="5943885"/>
            <a:ext cx="31683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>
                <a:latin typeface="Eras Light ITC" pitchFamily="34" charset="0"/>
              </a:rPr>
              <a:t>Paul Gauguin 1889</a:t>
            </a:r>
          </a:p>
          <a:p>
            <a:r>
              <a:rPr lang="en-US" sz="1400" i="1" dirty="0">
                <a:latin typeface="Eras Light ITC" pitchFamily="34" charset="0"/>
              </a:rPr>
              <a:t>Still Life with Apples, a Pear, and a Ceramic Portrait Jug</a:t>
            </a:r>
            <a:endParaRPr lang="es-CO" sz="1400" dirty="0">
              <a:latin typeface="Eras Light ITC" pitchFamily="34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982" y="0"/>
            <a:ext cx="4918018" cy="393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5661957" y="4077072"/>
            <a:ext cx="34820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Eras Light ITC" pitchFamily="34" charset="0"/>
              </a:rPr>
              <a:t>Henri Matisse, Still Life with Geraniums, </a:t>
            </a:r>
            <a:r>
              <a:rPr lang="en-US" sz="1400" dirty="0" smtClean="0">
                <a:latin typeface="Eras Light ITC" pitchFamily="34" charset="0"/>
              </a:rPr>
              <a:t>1917</a:t>
            </a:r>
            <a:endParaRPr lang="es-CO" sz="1400" dirty="0">
              <a:latin typeface="Eras Light ITC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3995" y="3429000"/>
            <a:ext cx="3815408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6601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4167"/>
            <a:ext cx="3816424" cy="6021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4572000" y="5877272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err="1">
                <a:latin typeface="Eras Light ITC" pitchFamily="34" charset="0"/>
              </a:rPr>
              <a:t>Fernand</a:t>
            </a:r>
            <a:r>
              <a:rPr lang="en-US" sz="1400" dirty="0">
                <a:latin typeface="Eras Light ITC" pitchFamily="34" charset="0"/>
              </a:rPr>
              <a:t> Léger (1881-1955), Still Life with a Beer Mug 1921</a:t>
            </a:r>
            <a:endParaRPr lang="es-CO" sz="1400" dirty="0">
              <a:latin typeface="Eras Light ITC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 flipV="1">
            <a:off x="4572000" y="5634959"/>
            <a:ext cx="4572000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2128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1" y="794321"/>
            <a:ext cx="4267155" cy="5178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4499991" y="6032716"/>
            <a:ext cx="40945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Eras Light ITC" pitchFamily="34" charset="0"/>
              </a:rPr>
              <a:t>Picture by drawing machine 1, Desmond Paul Henry, c.1960s</a:t>
            </a:r>
            <a:endParaRPr lang="es-CO" sz="1400" dirty="0">
              <a:latin typeface="Eras Light ITC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611560" y="2556775"/>
            <a:ext cx="33123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latin typeface="Eras Light ITC" pitchFamily="34" charset="0"/>
              </a:rPr>
              <a:t>Some modern still life breaks the two-dimensional barrier and employs three-dimensional mixed media, and uses found objects, photography, </a:t>
            </a:r>
            <a:r>
              <a:rPr lang="en-US" sz="2400" dirty="0" smtClean="0">
                <a:latin typeface="Eras Light ITC" pitchFamily="34" charset="0"/>
              </a:rPr>
              <a:t>computer graphics, </a:t>
            </a:r>
            <a:r>
              <a:rPr lang="en-US" sz="2400" dirty="0">
                <a:latin typeface="Eras Light ITC" pitchFamily="34" charset="0"/>
              </a:rPr>
              <a:t>as well as video and sound.</a:t>
            </a:r>
            <a:endParaRPr lang="es-CO" sz="2400" dirty="0">
              <a:latin typeface="Eras Light ITC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443876" y="332656"/>
            <a:ext cx="2119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err="1" smtClean="0">
                <a:latin typeface="Eras Light ITC" pitchFamily="34" charset="0"/>
              </a:rPr>
              <a:t>Nowadays</a:t>
            </a:r>
            <a:r>
              <a:rPr lang="es-CO" sz="2400" dirty="0" smtClean="0">
                <a:latin typeface="Eras Light ITC" pitchFamily="34" charset="0"/>
              </a:rPr>
              <a:t> . . .  </a:t>
            </a:r>
            <a:endParaRPr lang="es-CO" sz="2400" dirty="0">
              <a:latin typeface="Eras Light ITC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 flipV="1">
            <a:off x="2571358" y="620688"/>
            <a:ext cx="6572641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0247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2051720" y="5949280"/>
            <a:ext cx="5040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Eras Light ITC" pitchFamily="34" charset="0"/>
              </a:rPr>
              <a:t>An </a:t>
            </a:r>
            <a:r>
              <a:rPr lang="en-US" sz="1600" dirty="0">
                <a:latin typeface="Eras Light ITC" pitchFamily="34" charset="0"/>
              </a:rPr>
              <a:t>example of a </a:t>
            </a:r>
            <a:r>
              <a:rPr lang="en-US" sz="1600" dirty="0" err="1">
                <a:latin typeface="Eras Light ITC" pitchFamily="34" charset="0"/>
              </a:rPr>
              <a:t>Zanelle</a:t>
            </a:r>
            <a:r>
              <a:rPr lang="en-US" sz="1600" dirty="0">
                <a:latin typeface="Eras Light ITC" pitchFamily="34" charset="0"/>
              </a:rPr>
              <a:t>. Notice the stroke and texture that differentiate it from other forms of printmaking</a:t>
            </a:r>
            <a:endParaRPr lang="es-CO" sz="1600" dirty="0">
              <a:latin typeface="Eras Light ITC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 flipV="1">
            <a:off x="0" y="5733256"/>
            <a:ext cx="9144000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874" y="465220"/>
            <a:ext cx="4491663" cy="543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994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55972"/>
            <a:ext cx="6264696" cy="4573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1619672" y="5805264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Eras Light ITC" pitchFamily="34" charset="0"/>
              </a:rPr>
              <a:t>A close up of the details in a </a:t>
            </a:r>
            <a:r>
              <a:rPr lang="en-US" sz="1600" dirty="0" err="1">
                <a:latin typeface="Eras Light ITC" pitchFamily="34" charset="0"/>
              </a:rPr>
              <a:t>Mandelbulb</a:t>
            </a:r>
            <a:r>
              <a:rPr lang="en-US" sz="1600" dirty="0">
                <a:latin typeface="Eras Light ITC" pitchFamily="34" charset="0"/>
              </a:rPr>
              <a:t>, a three-dimensional analog of the Mandelbrot set. An example of fractal art</a:t>
            </a:r>
            <a:endParaRPr lang="es-CO" sz="1600" dirty="0">
              <a:latin typeface="Eras Light ITC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 flipV="1">
            <a:off x="0" y="5687537"/>
            <a:ext cx="9144000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7679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3" y="494674"/>
            <a:ext cx="6408712" cy="4806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1259633" y="5733256"/>
            <a:ext cx="64087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err="1" smtClean="0">
                <a:latin typeface="Eras Light ITC" pitchFamily="34" charset="0"/>
              </a:rPr>
              <a:t>Irrationnal</a:t>
            </a:r>
            <a:r>
              <a:rPr lang="en-US" sz="1600" dirty="0" smtClean="0">
                <a:latin typeface="Eras Light ITC" pitchFamily="34" charset="0"/>
              </a:rPr>
              <a:t> </a:t>
            </a:r>
            <a:r>
              <a:rPr lang="en-US" sz="1600" dirty="0">
                <a:latin typeface="Eras Light ITC" pitchFamily="34" charset="0"/>
              </a:rPr>
              <a:t>Geometrics digital art installation 2008 by Pascal </a:t>
            </a:r>
            <a:r>
              <a:rPr lang="en-US" sz="1600" dirty="0" err="1">
                <a:latin typeface="Eras Light ITC" pitchFamily="34" charset="0"/>
              </a:rPr>
              <a:t>Dombis</a:t>
            </a:r>
            <a:endParaRPr lang="es-CO" sz="1600" dirty="0">
              <a:latin typeface="Eras Light ITC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5589239"/>
            <a:ext cx="9144000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2606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382" y="390263"/>
            <a:ext cx="3856062" cy="3190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968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51520" y="260648"/>
            <a:ext cx="87812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Eras Light ITC" pitchFamily="34" charset="0"/>
              </a:rPr>
              <a:t>With origins in the Middle Ages and Ancient Greek/Roman art, still life paintings give the artist more </a:t>
            </a:r>
            <a:r>
              <a:rPr lang="en-US" sz="2000" dirty="0" smtClean="0">
                <a:latin typeface="Eras Light ITC" pitchFamily="34" charset="0"/>
              </a:rPr>
              <a:t>fr</a:t>
            </a:r>
            <a:r>
              <a:rPr lang="en-US" sz="2000" dirty="0" smtClean="0">
                <a:latin typeface="Eras Light ITC" pitchFamily="34" charset="0"/>
              </a:rPr>
              <a:t>eeway </a:t>
            </a:r>
            <a:r>
              <a:rPr lang="en-US" sz="2000" dirty="0" smtClean="0">
                <a:latin typeface="Eras Light ITC" pitchFamily="34" charset="0"/>
              </a:rPr>
              <a:t>in the arrangement of design elements within a composition than do paintings of other types of subjects such as landscapes or portraiture.</a:t>
            </a:r>
            <a:endParaRPr lang="es-CO" sz="2000" dirty="0">
              <a:latin typeface="Eras Light ITC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213" y="1988839"/>
            <a:ext cx="3288739" cy="3886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016" y="1837707"/>
            <a:ext cx="3195400" cy="4037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5121015" y="5959831"/>
            <a:ext cx="31954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Eras Light ITC" pitchFamily="34" charset="0"/>
              </a:rPr>
              <a:t>Dante Alighieri,  Chapel of the </a:t>
            </a:r>
            <a:r>
              <a:rPr lang="en-US" sz="1400" dirty="0" err="1" smtClean="0">
                <a:latin typeface="Eras Light ITC" pitchFamily="34" charset="0"/>
              </a:rPr>
              <a:t>Bargello</a:t>
            </a:r>
            <a:r>
              <a:rPr lang="en-US" sz="1400" dirty="0" smtClean="0">
                <a:latin typeface="Eras Light ITC" pitchFamily="34" charset="0"/>
              </a:rPr>
              <a:t>, Florence  14th century</a:t>
            </a:r>
            <a:endParaRPr lang="es-CO" sz="1400" dirty="0">
              <a:latin typeface="Eras Light ITC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848755" y="5867498"/>
            <a:ext cx="329119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Eras Light ITC" pitchFamily="34" charset="0"/>
              </a:rPr>
              <a:t>One of the </a:t>
            </a:r>
            <a:r>
              <a:rPr lang="en-US" sz="1400" i="1" dirty="0" smtClean="0">
                <a:latin typeface="Eras Light ITC" pitchFamily="34" charset="0"/>
              </a:rPr>
              <a:t>Legend of St. Francis</a:t>
            </a:r>
            <a:r>
              <a:rPr lang="en-US" sz="1400" dirty="0" smtClean="0">
                <a:latin typeface="Eras Light ITC" pitchFamily="34" charset="0"/>
              </a:rPr>
              <a:t> frescoes at Assisi, the authorship of which is disputed</a:t>
            </a:r>
            <a:endParaRPr lang="es-CO" sz="1400" dirty="0">
              <a:latin typeface="Eras Light ITC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 flipV="1">
            <a:off x="1691679" y="1412775"/>
            <a:ext cx="7457391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7396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467544" y="4145012"/>
            <a:ext cx="36724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Eras Light ITC" pitchFamily="34" charset="0"/>
              </a:rPr>
              <a:t>Still life paintings, particularly before 1700, often contained religious and allegorical symbolism relating to the objects depicted</a:t>
            </a:r>
            <a:r>
              <a:rPr lang="en-US" sz="2400" dirty="0" smtClean="0"/>
              <a:t>. </a:t>
            </a:r>
            <a:endParaRPr lang="es-CO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838" y="478205"/>
            <a:ext cx="3676578" cy="55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5364088" y="6088895"/>
            <a:ext cx="21226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dirty="0" smtClean="0">
                <a:latin typeface="Eras Light ITC" pitchFamily="34" charset="0"/>
              </a:rPr>
              <a:t>Joan of </a:t>
            </a:r>
            <a:r>
              <a:rPr lang="es-CO" sz="1400" dirty="0" err="1" smtClean="0">
                <a:latin typeface="Eras Light ITC" pitchFamily="34" charset="0"/>
              </a:rPr>
              <a:t>Arc</a:t>
            </a:r>
            <a:r>
              <a:rPr lang="es-CO" sz="1400" dirty="0" smtClean="0">
                <a:latin typeface="Eras Light ITC" pitchFamily="34" charset="0"/>
              </a:rPr>
              <a:t>  15th </a:t>
            </a:r>
            <a:r>
              <a:rPr lang="es-CO" sz="1400" dirty="0" err="1" smtClean="0">
                <a:latin typeface="Eras Light ITC" pitchFamily="34" charset="0"/>
              </a:rPr>
              <a:t>century</a:t>
            </a:r>
            <a:r>
              <a:rPr lang="es-CO" sz="1400" dirty="0" smtClean="0">
                <a:latin typeface="Eras Light ITC" pitchFamily="34" charset="0"/>
              </a:rPr>
              <a:t> </a:t>
            </a:r>
            <a:endParaRPr lang="es-CO" sz="1400" dirty="0">
              <a:latin typeface="Eras Light ITC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 flipV="1">
            <a:off x="12738" y="3933056"/>
            <a:ext cx="4127214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280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36" y="1610965"/>
            <a:ext cx="3920164" cy="4338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611560" y="6002124"/>
            <a:ext cx="26035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latin typeface="Eras Light ITC" pitchFamily="34" charset="0"/>
              </a:rPr>
              <a:t>Young Hare </a:t>
            </a:r>
            <a:r>
              <a:rPr lang="en-US" sz="1400" dirty="0" smtClean="0">
                <a:latin typeface="Eras Light ITC" pitchFamily="34" charset="0"/>
              </a:rPr>
              <a:t> </a:t>
            </a:r>
            <a:r>
              <a:rPr lang="en-US" sz="1400" dirty="0">
                <a:latin typeface="Eras Light ITC" pitchFamily="34" charset="0"/>
              </a:rPr>
              <a:t>by </a:t>
            </a:r>
            <a:r>
              <a:rPr lang="en-US" sz="1400" dirty="0" smtClean="0">
                <a:latin typeface="Eras Light ITC" pitchFamily="34" charset="0"/>
              </a:rPr>
              <a:t> Albrecht </a:t>
            </a:r>
            <a:r>
              <a:rPr lang="en-US" sz="1400" dirty="0" err="1">
                <a:latin typeface="Eras Light ITC" pitchFamily="34" charset="0"/>
              </a:rPr>
              <a:t>Dürer</a:t>
            </a:r>
            <a:r>
              <a:rPr lang="en-US" sz="1400" dirty="0">
                <a:latin typeface="Eras Light ITC" pitchFamily="34" charset="0"/>
              </a:rPr>
              <a:t> </a:t>
            </a:r>
            <a:endParaRPr lang="en-US" sz="1400" dirty="0" smtClean="0">
              <a:latin typeface="Eras Light ITC" pitchFamily="34" charset="0"/>
            </a:endParaRPr>
          </a:p>
          <a:p>
            <a:r>
              <a:rPr lang="en-US" sz="1400" dirty="0" smtClean="0">
                <a:latin typeface="Eras Light ITC" pitchFamily="34" charset="0"/>
              </a:rPr>
              <a:t>(</a:t>
            </a:r>
            <a:r>
              <a:rPr lang="en-US" sz="1400" dirty="0">
                <a:latin typeface="Eras Light ITC" pitchFamily="34" charset="0"/>
              </a:rPr>
              <a:t>1502)</a:t>
            </a:r>
            <a:endParaRPr lang="es-CO" sz="1400" dirty="0">
              <a:latin typeface="Eras Light ITC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1576357"/>
            <a:ext cx="3585797" cy="4372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932037" y="5930116"/>
            <a:ext cx="35857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Eras Light ITC" pitchFamily="34" charset="0"/>
              </a:rPr>
              <a:t>Jacopo de' </a:t>
            </a:r>
            <a:r>
              <a:rPr lang="en-US" sz="1400" dirty="0" err="1" smtClean="0">
                <a:latin typeface="Eras Light ITC" pitchFamily="34" charset="0"/>
              </a:rPr>
              <a:t>Barbari</a:t>
            </a:r>
            <a:r>
              <a:rPr lang="en-US" sz="1400" dirty="0">
                <a:latin typeface="Eras Light ITC" pitchFamily="34" charset="0"/>
              </a:rPr>
              <a:t> </a:t>
            </a:r>
            <a:r>
              <a:rPr lang="en-US" sz="1400" dirty="0" smtClean="0">
                <a:latin typeface="Eras Light ITC" pitchFamily="34" charset="0"/>
              </a:rPr>
              <a:t>  (c</a:t>
            </a:r>
            <a:r>
              <a:rPr lang="en-US" sz="1400" dirty="0">
                <a:latin typeface="Eras Light ITC" pitchFamily="34" charset="0"/>
              </a:rPr>
              <a:t>. 1440 – before 1516), </a:t>
            </a:r>
            <a:r>
              <a:rPr lang="en-US" sz="1400" i="1" dirty="0">
                <a:latin typeface="Eras Light ITC" pitchFamily="34" charset="0"/>
              </a:rPr>
              <a:t>Still-Life with Partridge and Gauntlets</a:t>
            </a:r>
            <a:r>
              <a:rPr lang="en-US" sz="1400" dirty="0">
                <a:latin typeface="Eras Light ITC" pitchFamily="34" charset="0"/>
              </a:rPr>
              <a:t> (1504),</a:t>
            </a:r>
            <a:endParaRPr lang="es-CO" sz="1400" dirty="0">
              <a:latin typeface="Eras Light ITC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443876" y="332656"/>
            <a:ext cx="43380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err="1" smtClean="0">
                <a:latin typeface="Eras Light ITC" pitchFamily="34" charset="0"/>
              </a:rPr>
              <a:t>During</a:t>
            </a:r>
            <a:r>
              <a:rPr lang="es-CO" sz="2400" dirty="0" smtClean="0">
                <a:latin typeface="Eras Light ITC" pitchFamily="34" charset="0"/>
              </a:rPr>
              <a:t> </a:t>
            </a:r>
            <a:r>
              <a:rPr lang="es-CO" sz="2400" dirty="0" err="1" smtClean="0">
                <a:latin typeface="Eras Light ITC" pitchFamily="34" charset="0"/>
              </a:rPr>
              <a:t>the</a:t>
            </a:r>
            <a:r>
              <a:rPr lang="es-CO" sz="2400" dirty="0" smtClean="0">
                <a:latin typeface="Eras Light ITC" pitchFamily="34" charset="0"/>
              </a:rPr>
              <a:t> </a:t>
            </a:r>
            <a:r>
              <a:rPr lang="es-CO" sz="2400" dirty="0" err="1" smtClean="0">
                <a:latin typeface="Eras Light ITC" pitchFamily="34" charset="0"/>
              </a:rPr>
              <a:t>renaissance</a:t>
            </a:r>
            <a:r>
              <a:rPr lang="es-CO" sz="2400" dirty="0" smtClean="0">
                <a:latin typeface="Eras Light ITC" pitchFamily="34" charset="0"/>
              </a:rPr>
              <a:t> time . . .  </a:t>
            </a:r>
            <a:endParaRPr lang="es-CO" sz="2400" dirty="0">
              <a:latin typeface="Eras Light ITC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 flipV="1">
            <a:off x="1325473" y="836712"/>
            <a:ext cx="7823598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337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3394395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407178" y="3573194"/>
            <a:ext cx="2212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400" dirty="0" err="1">
                <a:latin typeface="Eras Light ITC" pitchFamily="34" charset="0"/>
              </a:rPr>
              <a:t>Annibale</a:t>
            </a:r>
            <a:r>
              <a:rPr lang="es-CO" sz="1400" dirty="0">
                <a:latin typeface="Eras Light ITC" pitchFamily="34" charset="0"/>
              </a:rPr>
              <a:t> </a:t>
            </a:r>
            <a:r>
              <a:rPr lang="es-CO" sz="1400" dirty="0" err="1">
                <a:latin typeface="Eras Light ITC" pitchFamily="34" charset="0"/>
              </a:rPr>
              <a:t>Carracci</a:t>
            </a:r>
            <a:r>
              <a:rPr lang="es-CO" sz="1400" dirty="0">
                <a:latin typeface="Eras Light ITC" pitchFamily="34" charset="0"/>
              </a:rPr>
              <a:t> </a:t>
            </a:r>
            <a:endParaRPr lang="es-CO" sz="1400" dirty="0" smtClean="0">
              <a:latin typeface="Eras Light ITC" pitchFamily="34" charset="0"/>
            </a:endParaRPr>
          </a:p>
          <a:p>
            <a:r>
              <a:rPr lang="es-CO" sz="1400" dirty="0" err="1" smtClean="0">
                <a:latin typeface="Eras Light ITC" pitchFamily="34" charset="0"/>
              </a:rPr>
              <a:t>The</a:t>
            </a:r>
            <a:r>
              <a:rPr lang="es-CO" sz="1400" dirty="0" smtClean="0">
                <a:latin typeface="Eras Light ITC" pitchFamily="34" charset="0"/>
              </a:rPr>
              <a:t> </a:t>
            </a:r>
            <a:r>
              <a:rPr lang="es-CO" sz="1400" dirty="0" err="1" smtClean="0">
                <a:latin typeface="Eras Light ITC" pitchFamily="34" charset="0"/>
              </a:rPr>
              <a:t>Beaneater</a:t>
            </a:r>
            <a:r>
              <a:rPr lang="es-CO" sz="1400" dirty="0" smtClean="0">
                <a:latin typeface="Eras Light ITC" pitchFamily="34" charset="0"/>
              </a:rPr>
              <a:t> 1560 - 1609</a:t>
            </a:r>
            <a:endParaRPr lang="es-CO" sz="1400" dirty="0">
              <a:latin typeface="Eras Light ITC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849" y="2408885"/>
            <a:ext cx="5099090" cy="347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4054849" y="6082051"/>
            <a:ext cx="3321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400" dirty="0" err="1" smtClean="0">
                <a:latin typeface="Eras Light ITC" pitchFamily="34" charset="0"/>
              </a:rPr>
              <a:t>Annibale</a:t>
            </a:r>
            <a:r>
              <a:rPr lang="es-CO" sz="1400" dirty="0" smtClean="0">
                <a:latin typeface="Eras Light ITC" pitchFamily="34" charset="0"/>
              </a:rPr>
              <a:t>  </a:t>
            </a:r>
            <a:r>
              <a:rPr lang="es-CO" sz="1400" dirty="0" err="1" smtClean="0">
                <a:latin typeface="Eras Light ITC" pitchFamily="34" charset="0"/>
              </a:rPr>
              <a:t>Carracci</a:t>
            </a:r>
            <a:r>
              <a:rPr lang="es-CO" sz="1400" dirty="0" smtClean="0">
                <a:latin typeface="Eras Light ITC" pitchFamily="34" charset="0"/>
              </a:rPr>
              <a:t>,    </a:t>
            </a:r>
            <a:r>
              <a:rPr lang="es-CO" sz="1400" dirty="0" err="1" smtClean="0">
                <a:latin typeface="Eras Light ITC" pitchFamily="34" charset="0"/>
              </a:rPr>
              <a:t>Butcher's</a:t>
            </a:r>
            <a:r>
              <a:rPr lang="es-CO" sz="1400" dirty="0" smtClean="0">
                <a:latin typeface="Eras Light ITC" pitchFamily="34" charset="0"/>
              </a:rPr>
              <a:t> shop  1580</a:t>
            </a:r>
            <a:endParaRPr lang="es-CO" sz="1400" dirty="0">
              <a:latin typeface="Eras Light ITC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 flipV="1">
            <a:off x="5026725" y="620688"/>
            <a:ext cx="4127214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6 Rectángulo"/>
          <p:cNvSpPr/>
          <p:nvPr/>
        </p:nvSpPr>
        <p:spPr>
          <a:xfrm flipV="1">
            <a:off x="-102832" y="5846180"/>
            <a:ext cx="3892763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6613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5724128" y="5658927"/>
            <a:ext cx="27430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400" dirty="0" smtClean="0">
                <a:latin typeface="Eras Light ITC" pitchFamily="34" charset="0"/>
              </a:rPr>
              <a:t>Rembrandt  </a:t>
            </a:r>
            <a:r>
              <a:rPr lang="es-CO" sz="1400" dirty="0" err="1" smtClean="0">
                <a:latin typeface="Eras Light ITC" pitchFamily="34" charset="0"/>
              </a:rPr>
              <a:t>Geschlachteter</a:t>
            </a:r>
            <a:r>
              <a:rPr lang="es-CO" sz="1400" dirty="0" smtClean="0">
                <a:latin typeface="Eras Light ITC" pitchFamily="34" charset="0"/>
              </a:rPr>
              <a:t> </a:t>
            </a:r>
            <a:r>
              <a:rPr lang="es-CO" sz="1400" dirty="0" err="1" smtClean="0">
                <a:latin typeface="Eras Light ITC" pitchFamily="34" charset="0"/>
              </a:rPr>
              <a:t>Ochse</a:t>
            </a:r>
            <a:endParaRPr lang="es-CO" sz="1400" dirty="0" smtClean="0">
              <a:latin typeface="Eras Light ITC" pitchFamily="34" charset="0"/>
            </a:endParaRPr>
          </a:p>
          <a:p>
            <a:r>
              <a:rPr lang="es-CO" sz="1400" dirty="0" smtClean="0">
                <a:latin typeface="Eras Light ITC" pitchFamily="34" charset="0"/>
              </a:rPr>
              <a:t>1606 - 1669</a:t>
            </a:r>
            <a:endParaRPr lang="es-CO" sz="1400" dirty="0">
              <a:latin typeface="Eras Light ITC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76672"/>
            <a:ext cx="4067175" cy="570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Rectángulo"/>
          <p:cNvSpPr/>
          <p:nvPr/>
        </p:nvSpPr>
        <p:spPr>
          <a:xfrm flipV="1">
            <a:off x="5711065" y="5445223"/>
            <a:ext cx="3528392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8934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5261"/>
            <a:ext cx="4683097" cy="360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251520" y="4237149"/>
            <a:ext cx="38630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400" dirty="0" smtClean="0">
                <a:latin typeface="Eras Light ITC" pitchFamily="34" charset="0"/>
              </a:rPr>
              <a:t>Giovanna </a:t>
            </a:r>
            <a:r>
              <a:rPr lang="es-CO" sz="1400" dirty="0" err="1">
                <a:latin typeface="Eras Light ITC" pitchFamily="34" charset="0"/>
              </a:rPr>
              <a:t>Garzoni</a:t>
            </a:r>
            <a:r>
              <a:rPr lang="es-CO" sz="1400" dirty="0">
                <a:latin typeface="Eras Light ITC" pitchFamily="34" charset="0"/>
              </a:rPr>
              <a:t> (1600–1670) </a:t>
            </a:r>
          </a:p>
          <a:p>
            <a:r>
              <a:rPr lang="es-CO" sz="1400" dirty="0" err="1" smtClean="0">
                <a:latin typeface="Eras Light ITC" pitchFamily="34" charset="0"/>
              </a:rPr>
              <a:t>Still</a:t>
            </a:r>
            <a:r>
              <a:rPr lang="es-CO" sz="1400" dirty="0" smtClean="0">
                <a:latin typeface="Eras Light ITC" pitchFamily="34" charset="0"/>
              </a:rPr>
              <a:t> </a:t>
            </a:r>
            <a:r>
              <a:rPr lang="es-CO" sz="1400" dirty="0" err="1">
                <a:latin typeface="Eras Light ITC" pitchFamily="34" charset="0"/>
              </a:rPr>
              <a:t>Life</a:t>
            </a:r>
            <a:r>
              <a:rPr lang="es-CO" sz="1400" dirty="0">
                <a:latin typeface="Eras Light ITC" pitchFamily="34" charset="0"/>
              </a:rPr>
              <a:t> </a:t>
            </a:r>
            <a:r>
              <a:rPr lang="es-CO" sz="1400" dirty="0" err="1">
                <a:latin typeface="Eras Light ITC" pitchFamily="34" charset="0"/>
              </a:rPr>
              <a:t>with</a:t>
            </a:r>
            <a:r>
              <a:rPr lang="es-CO" sz="1400" dirty="0">
                <a:latin typeface="Eras Light ITC" pitchFamily="34" charset="0"/>
              </a:rPr>
              <a:t> </a:t>
            </a:r>
            <a:r>
              <a:rPr lang="es-CO" sz="1400" dirty="0" err="1">
                <a:latin typeface="Eras Light ITC" pitchFamily="34" charset="0"/>
              </a:rPr>
              <a:t>Bowl</a:t>
            </a:r>
            <a:r>
              <a:rPr lang="es-CO" sz="1400" dirty="0">
                <a:latin typeface="Eras Light ITC" pitchFamily="34" charset="0"/>
              </a:rPr>
              <a:t> of </a:t>
            </a:r>
            <a:r>
              <a:rPr lang="es-CO" sz="1400" dirty="0" err="1" smtClean="0">
                <a:latin typeface="Eras Light ITC" pitchFamily="34" charset="0"/>
              </a:rPr>
              <a:t>Citrons</a:t>
            </a:r>
            <a:r>
              <a:rPr lang="es-CO" sz="1400" dirty="0" smtClean="0">
                <a:latin typeface="Eras Light ITC" pitchFamily="34" charset="0"/>
              </a:rPr>
              <a:t>  1640</a:t>
            </a:r>
            <a:endParaRPr lang="es-CO" sz="1400" dirty="0">
              <a:latin typeface="Eras Light ITC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041" y="3278308"/>
            <a:ext cx="4313959" cy="3554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5796136" y="2272821"/>
            <a:ext cx="31351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CO" sz="1400" dirty="0" smtClean="0">
                <a:latin typeface="Eras Light ITC" pitchFamily="34" charset="0"/>
              </a:rPr>
              <a:t>Juan </a:t>
            </a:r>
            <a:r>
              <a:rPr lang="es-CO" sz="1400" dirty="0">
                <a:latin typeface="Eras Light ITC" pitchFamily="34" charset="0"/>
              </a:rPr>
              <a:t>Sánchez </a:t>
            </a:r>
            <a:r>
              <a:rPr lang="es-CO" sz="1400" dirty="0" err="1">
                <a:latin typeface="Eras Light ITC" pitchFamily="34" charset="0"/>
              </a:rPr>
              <a:t>Cotán</a:t>
            </a:r>
            <a:r>
              <a:rPr lang="es-CO" sz="1400" dirty="0">
                <a:latin typeface="Eras Light ITC" pitchFamily="34" charset="0"/>
              </a:rPr>
              <a:t> (1560–1627), Quince, </a:t>
            </a:r>
            <a:r>
              <a:rPr lang="es-CO" sz="1400" dirty="0" err="1">
                <a:latin typeface="Eras Light ITC" pitchFamily="34" charset="0"/>
              </a:rPr>
              <a:t>Cabbage</a:t>
            </a:r>
            <a:r>
              <a:rPr lang="es-CO" sz="1400" dirty="0">
                <a:latin typeface="Eras Light ITC" pitchFamily="34" charset="0"/>
              </a:rPr>
              <a:t>, </a:t>
            </a:r>
            <a:r>
              <a:rPr lang="es-CO" sz="1400" dirty="0" err="1">
                <a:latin typeface="Eras Light ITC" pitchFamily="34" charset="0"/>
              </a:rPr>
              <a:t>Melon</a:t>
            </a:r>
            <a:r>
              <a:rPr lang="es-CO" sz="1400" dirty="0">
                <a:latin typeface="Eras Light ITC" pitchFamily="34" charset="0"/>
              </a:rPr>
              <a:t> and </a:t>
            </a:r>
            <a:r>
              <a:rPr lang="es-CO" sz="1400" dirty="0" err="1">
                <a:latin typeface="Eras Light ITC" pitchFamily="34" charset="0"/>
              </a:rPr>
              <a:t>Cucumber</a:t>
            </a:r>
            <a:r>
              <a:rPr lang="es-CO" sz="1400" dirty="0">
                <a:latin typeface="Eras Light ITC" pitchFamily="34" charset="0"/>
              </a:rPr>
              <a:t> (1602</a:t>
            </a:r>
          </a:p>
        </p:txBody>
      </p:sp>
      <p:sp>
        <p:nvSpPr>
          <p:cNvPr id="6" name="5 Rectángulo"/>
          <p:cNvSpPr/>
          <p:nvPr/>
        </p:nvSpPr>
        <p:spPr>
          <a:xfrm flipV="1">
            <a:off x="10913" y="4869159"/>
            <a:ext cx="4672184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62462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050" y="548680"/>
            <a:ext cx="6742230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1257050" y="5877272"/>
            <a:ext cx="44644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400" dirty="0" smtClean="0">
                <a:latin typeface="Eras Light ITC" pitchFamily="34" charset="0"/>
              </a:rPr>
              <a:t>Clara </a:t>
            </a:r>
            <a:r>
              <a:rPr lang="es-CO" sz="1400" dirty="0" err="1">
                <a:latin typeface="Eras Light ITC" pitchFamily="34" charset="0"/>
              </a:rPr>
              <a:t>Peeters</a:t>
            </a:r>
            <a:r>
              <a:rPr lang="es-CO" sz="1400" dirty="0">
                <a:latin typeface="Eras Light ITC" pitchFamily="34" charset="0"/>
              </a:rPr>
              <a:t> </a:t>
            </a:r>
            <a:r>
              <a:rPr lang="es-CO" sz="1400" dirty="0" smtClean="0">
                <a:latin typeface="Eras Light ITC" pitchFamily="34" charset="0"/>
              </a:rPr>
              <a:t> (</a:t>
            </a:r>
            <a:r>
              <a:rPr lang="es-CO" sz="1400" dirty="0" err="1">
                <a:latin typeface="Eras Light ITC" pitchFamily="34" charset="0"/>
              </a:rPr>
              <a:t>fl</a:t>
            </a:r>
            <a:r>
              <a:rPr lang="es-CO" sz="1400" dirty="0">
                <a:latin typeface="Eras Light ITC" pitchFamily="34" charset="0"/>
              </a:rPr>
              <a:t>. 1607–1621) </a:t>
            </a:r>
            <a:r>
              <a:rPr lang="es-CO" sz="1400" dirty="0" smtClean="0">
                <a:latin typeface="Eras Light ITC" pitchFamily="34" charset="0"/>
              </a:rPr>
              <a:t> Vanitas </a:t>
            </a:r>
            <a:r>
              <a:rPr lang="es-CO" sz="1400" dirty="0" err="1">
                <a:latin typeface="Eras Light ITC" pitchFamily="34" charset="0"/>
              </a:rPr>
              <a:t>still</a:t>
            </a:r>
            <a:r>
              <a:rPr lang="es-CO" sz="1400" dirty="0">
                <a:latin typeface="Eras Light ITC" pitchFamily="34" charset="0"/>
              </a:rPr>
              <a:t> </a:t>
            </a:r>
            <a:r>
              <a:rPr lang="es-CO" sz="1400" dirty="0" err="1" smtClean="0">
                <a:latin typeface="Eras Light ITC" pitchFamily="34" charset="0"/>
              </a:rPr>
              <a:t>life</a:t>
            </a:r>
            <a:r>
              <a:rPr lang="es-CO" sz="1400" dirty="0" smtClean="0">
                <a:latin typeface="Eras Light ITC" pitchFamily="34" charset="0"/>
              </a:rPr>
              <a:t>  1630</a:t>
            </a:r>
            <a:endParaRPr lang="es-CO" sz="1400" dirty="0">
              <a:latin typeface="Eras Light ITC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 flipV="1">
            <a:off x="5364088" y="6041509"/>
            <a:ext cx="3892763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5733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125</TotalTime>
  <Words>432</Words>
  <Application>Microsoft Office PowerPoint</Application>
  <PresentationFormat>Presentación en pantalla (4:3)</PresentationFormat>
  <Paragraphs>40</Paragraphs>
  <Slides>19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4" baseType="lpstr">
      <vt:lpstr>Arial</vt:lpstr>
      <vt:lpstr>Calibri</vt:lpstr>
      <vt:lpstr>Eras Demi ITC</vt:lpstr>
      <vt:lpstr>Eras Light ITC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maria fernanda valencia</cp:lastModifiedBy>
  <cp:revision>21</cp:revision>
  <dcterms:created xsi:type="dcterms:W3CDTF">2013-08-29T23:41:04Z</dcterms:created>
  <dcterms:modified xsi:type="dcterms:W3CDTF">2014-09-03T12:25:59Z</dcterms:modified>
</cp:coreProperties>
</file>